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notesMasterIdLst>
    <p:notesMasterId r:id="rId25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7" r:id="rId10"/>
    <p:sldId id="266" r:id="rId11"/>
    <p:sldId id="268" r:id="rId12"/>
    <p:sldId id="265" r:id="rId13"/>
    <p:sldId id="269" r:id="rId14"/>
    <p:sldId id="270" r:id="rId15"/>
    <p:sldId id="271" r:id="rId16"/>
    <p:sldId id="277" r:id="rId17"/>
    <p:sldId id="272" r:id="rId18"/>
    <p:sldId id="273" r:id="rId19"/>
    <p:sldId id="274" r:id="rId20"/>
    <p:sldId id="275" r:id="rId21"/>
    <p:sldId id="276" r:id="rId22"/>
    <p:sldId id="264" r:id="rId23"/>
    <p:sldId id="278" r:id="rId24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>
        <p:scale>
          <a:sx n="49" d="100"/>
          <a:sy n="49" d="100"/>
        </p:scale>
        <p:origin x="1973" y="80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DBC789E-9B90-4335-BF49-BCF67CE6F675}" type="datetimeFigureOut">
              <a:rPr lang="ru-RU" smtClean="0"/>
              <a:t>08.02.2024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2202503-7A24-4698-9AA0-0518C89F204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1945776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ectangle 15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blipFill dpi="0" rotWithShape="1">
            <a:blip r:embed="rId2">
              <a:alphaModFix amt="45000"/>
              <a:duotone>
                <a:schemeClr val="accent1">
                  <a:shade val="45000"/>
                  <a:satMod val="135000"/>
                </a:schemeClr>
                <a:prstClr val="white"/>
              </a:duotone>
            </a:blip>
            <a:srcRect/>
            <a:tile tx="-44450" ty="38100" sx="85000" sy="85000" flip="none" algn="tl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0" name="Rectangle 9"/>
          <p:cNvSpPr/>
          <p:nvPr/>
        </p:nvSpPr>
        <p:spPr>
          <a:xfrm>
            <a:off x="1307870" y="1267730"/>
            <a:ext cx="9576262" cy="4307950"/>
          </a:xfrm>
          <a:prstGeom prst="rect">
            <a:avLst/>
          </a:prstGeom>
          <a:solidFill>
            <a:schemeClr val="bg1"/>
          </a:solidFill>
          <a:ln w="6350" cap="flat" cmpd="sng" algn="ctr">
            <a:noFill/>
            <a:prstDash val="solid"/>
          </a:ln>
          <a:effectLst>
            <a:outerShdw blurRad="50800" algn="ctr" rotWithShape="0">
              <a:prstClr val="black">
                <a:alpha val="66000"/>
              </a:prstClr>
            </a:outerShdw>
            <a:softEdge rad="0"/>
          </a:effectLst>
        </p:spPr>
      </p:sp>
      <p:sp>
        <p:nvSpPr>
          <p:cNvPr id="11" name="Rectangle 10"/>
          <p:cNvSpPr/>
          <p:nvPr/>
        </p:nvSpPr>
        <p:spPr>
          <a:xfrm>
            <a:off x="1447801" y="1411615"/>
            <a:ext cx="9296400" cy="4034770"/>
          </a:xfrm>
          <a:prstGeom prst="rect">
            <a:avLst/>
          </a:prstGeom>
          <a:noFill/>
          <a:ln w="6350" cap="sq" cmpd="sng" algn="ctr">
            <a:solidFill>
              <a:schemeClr val="tx1">
                <a:lumMod val="75000"/>
                <a:lumOff val="25000"/>
              </a:schemeClr>
            </a:solidFill>
            <a:prstDash val="solid"/>
            <a:miter lim="800000"/>
          </a:ln>
          <a:effectLst/>
        </p:spPr>
      </p:sp>
      <p:sp>
        <p:nvSpPr>
          <p:cNvPr id="15" name="Rectangle 14"/>
          <p:cNvSpPr/>
          <p:nvPr/>
        </p:nvSpPr>
        <p:spPr>
          <a:xfrm>
            <a:off x="5135880" y="1267730"/>
            <a:ext cx="1920240" cy="73152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grpSp>
        <p:nvGrpSpPr>
          <p:cNvPr id="4" name="Group 3"/>
          <p:cNvGrpSpPr/>
          <p:nvPr/>
        </p:nvGrpSpPr>
        <p:grpSpPr>
          <a:xfrm>
            <a:off x="5250180" y="1267730"/>
            <a:ext cx="1691640" cy="645295"/>
            <a:chOff x="5318306" y="1386268"/>
            <a:chExt cx="1567331" cy="645295"/>
          </a:xfrm>
        </p:grpSpPr>
        <p:cxnSp>
          <p:nvCxnSpPr>
            <p:cNvPr id="17" name="Straight Connector 16"/>
            <p:cNvCxnSpPr/>
            <p:nvPr/>
          </p:nvCxnSpPr>
          <p:spPr>
            <a:xfrm>
              <a:off x="5318306" y="1386268"/>
              <a:ext cx="0" cy="640080"/>
            </a:xfrm>
            <a:prstGeom prst="line">
              <a:avLst/>
            </a:prstGeom>
            <a:solidFill>
              <a:schemeClr val="tx1">
                <a:lumMod val="85000"/>
                <a:lumOff val="15000"/>
              </a:schemeClr>
            </a:solidFill>
            <a:ln>
              <a:solidFill>
                <a:schemeClr val="tx1"/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Straight Connector 17"/>
            <p:cNvCxnSpPr/>
            <p:nvPr/>
          </p:nvCxnSpPr>
          <p:spPr>
            <a:xfrm>
              <a:off x="6885637" y="1386268"/>
              <a:ext cx="0" cy="640080"/>
            </a:xfrm>
            <a:prstGeom prst="line">
              <a:avLst/>
            </a:prstGeom>
            <a:solidFill>
              <a:schemeClr val="tx1">
                <a:lumMod val="85000"/>
                <a:lumOff val="15000"/>
              </a:schemeClr>
            </a:solidFill>
            <a:ln>
              <a:solidFill>
                <a:schemeClr val="tx1"/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" name="Straight Connector 18"/>
            <p:cNvCxnSpPr/>
            <p:nvPr/>
          </p:nvCxnSpPr>
          <p:spPr>
            <a:xfrm>
              <a:off x="5318306" y="2031563"/>
              <a:ext cx="1567331" cy="0"/>
            </a:xfrm>
            <a:prstGeom prst="line">
              <a:avLst/>
            </a:prstGeom>
            <a:solidFill>
              <a:schemeClr val="tx1">
                <a:lumMod val="85000"/>
                <a:lumOff val="15000"/>
              </a:schemeClr>
            </a:solidFill>
            <a:ln>
              <a:solidFill>
                <a:schemeClr val="tx1"/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61708" y="2091263"/>
            <a:ext cx="9068586" cy="2590800"/>
          </a:xfrm>
        </p:spPr>
        <p:txBody>
          <a:bodyPr tIns="45720" bIns="45720" anchor="ctr">
            <a:noAutofit/>
          </a:bodyPr>
          <a:lstStyle>
            <a:lvl1pPr algn="ctr">
              <a:lnSpc>
                <a:spcPct val="83000"/>
              </a:lnSpc>
              <a:defRPr lang="en-US" sz="7200" b="0" kern="1200" cap="all" spc="-100" baseline="0" dirty="0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+mj-lt"/>
                <a:ea typeface="+mn-ea"/>
                <a:cs typeface="+mn-cs"/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62100" y="4682062"/>
            <a:ext cx="9070848" cy="457201"/>
          </a:xfrm>
        </p:spPr>
        <p:txBody>
          <a:bodyPr>
            <a:normAutofit/>
          </a:bodyPr>
          <a:lstStyle>
            <a:lvl1pPr marL="0" indent="0" algn="ctr">
              <a:spcBef>
                <a:spcPts val="0"/>
              </a:spcBef>
              <a:buNone/>
              <a:defRPr sz="1600" spc="80" baseline="0">
                <a:solidFill>
                  <a:schemeClr val="tx1"/>
                </a:solidFill>
              </a:defRPr>
            </a:lvl1pPr>
            <a:lvl2pPr marL="457200" indent="0" algn="ctr">
              <a:buNone/>
              <a:defRPr sz="1600"/>
            </a:lvl2pPr>
            <a:lvl3pPr marL="914400" indent="0" algn="ctr">
              <a:buNone/>
              <a:defRPr sz="16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20" name="Date Placeholder 19"/>
          <p:cNvSpPr>
            <a:spLocks noGrp="1"/>
          </p:cNvSpPr>
          <p:nvPr>
            <p:ph type="dt" sz="half" idx="10"/>
          </p:nvPr>
        </p:nvSpPr>
        <p:spPr>
          <a:xfrm>
            <a:off x="5318760" y="1341255"/>
            <a:ext cx="1554480" cy="527213"/>
          </a:xfrm>
        </p:spPr>
        <p:txBody>
          <a:bodyPr/>
          <a:lstStyle>
            <a:lvl1pPr algn="ctr">
              <a:defRPr sz="1300" spc="0" baseline="0">
                <a:solidFill>
                  <a:schemeClr val="tx1"/>
                </a:solidFill>
                <a:latin typeface="+mn-lt"/>
              </a:defRPr>
            </a:lvl1pPr>
          </a:lstStyle>
          <a:p>
            <a:fld id="{41E5B618-EDA3-4174-9BB9-97DB2FC55F1E}" type="datetimeFigureOut">
              <a:rPr lang="ru-RU" smtClean="0"/>
              <a:t>08.02.2024</a:t>
            </a:fld>
            <a:endParaRPr lang="ru-RU"/>
          </a:p>
        </p:txBody>
      </p:sp>
      <p:sp>
        <p:nvSpPr>
          <p:cNvPr id="21" name="Footer Placeholder 20"/>
          <p:cNvSpPr>
            <a:spLocks noGrp="1"/>
          </p:cNvSpPr>
          <p:nvPr>
            <p:ph type="ftr" sz="quarter" idx="11"/>
          </p:nvPr>
        </p:nvSpPr>
        <p:spPr>
          <a:xfrm>
            <a:off x="1453896" y="5211060"/>
            <a:ext cx="5905500" cy="228600"/>
          </a:xfrm>
        </p:spPr>
        <p:txBody>
          <a:bodyPr/>
          <a:lstStyle>
            <a:lvl1pPr algn="l"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22" name="Slide Number Placeholder 21"/>
          <p:cNvSpPr>
            <a:spLocks noGrp="1"/>
          </p:cNvSpPr>
          <p:nvPr>
            <p:ph type="sldNum" sz="quarter" idx="12"/>
          </p:nvPr>
        </p:nvSpPr>
        <p:spPr>
          <a:xfrm>
            <a:off x="8606919" y="5212080"/>
            <a:ext cx="2111881" cy="228600"/>
          </a:xfrm>
        </p:spPr>
        <p:txBody>
          <a:bodyPr/>
          <a:lstStyle>
            <a:lvl1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fld id="{AE20FBCF-82D5-4BE5-BA4D-B5425B5682B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94566835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E5B618-EDA3-4174-9BB9-97DB2FC55F1E}" type="datetimeFigureOut">
              <a:rPr lang="ru-RU" smtClean="0"/>
              <a:t>08.02.2024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20FBCF-82D5-4BE5-BA4D-B5425B5682B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4390217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Rectangle 2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blipFill dpi="0" rotWithShape="1">
            <a:blip r:embed="rId2">
              <a:alphaModFix amt="45000"/>
              <a:duotone>
                <a:schemeClr val="accent2">
                  <a:shade val="45000"/>
                  <a:satMod val="135000"/>
                </a:schemeClr>
                <a:prstClr val="white"/>
              </a:duotone>
            </a:blip>
            <a:srcRect/>
            <a:tile tx="-44450" ty="38100" sx="85000" sy="85000" flip="none" algn="tl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3" name="Rectangle 22"/>
          <p:cNvSpPr/>
          <p:nvPr/>
        </p:nvSpPr>
        <p:spPr>
          <a:xfrm>
            <a:off x="1307870" y="1267730"/>
            <a:ext cx="9576262" cy="4307950"/>
          </a:xfrm>
          <a:prstGeom prst="rect">
            <a:avLst/>
          </a:prstGeom>
          <a:solidFill>
            <a:schemeClr val="bg1"/>
          </a:solidFill>
          <a:ln w="6350" cap="flat" cmpd="sng" algn="ctr">
            <a:noFill/>
            <a:prstDash val="solid"/>
          </a:ln>
          <a:effectLst>
            <a:outerShdw blurRad="50800" algn="ctr" rotWithShape="0">
              <a:prstClr val="black">
                <a:alpha val="66000"/>
              </a:prstClr>
            </a:outerShdw>
            <a:softEdge rad="0"/>
          </a:effectLst>
        </p:spPr>
      </p:sp>
      <p:sp>
        <p:nvSpPr>
          <p:cNvPr id="24" name="Rectangle 23"/>
          <p:cNvSpPr/>
          <p:nvPr/>
        </p:nvSpPr>
        <p:spPr>
          <a:xfrm>
            <a:off x="1447800" y="1411615"/>
            <a:ext cx="9296400" cy="4034770"/>
          </a:xfrm>
          <a:prstGeom prst="rect">
            <a:avLst/>
          </a:prstGeom>
          <a:noFill/>
          <a:ln w="6350" cap="sq" cmpd="sng" algn="ctr">
            <a:solidFill>
              <a:schemeClr val="tx1">
                <a:lumMod val="75000"/>
                <a:lumOff val="25000"/>
              </a:schemeClr>
            </a:solidFill>
            <a:prstDash val="solid"/>
            <a:miter lim="800000"/>
          </a:ln>
          <a:effectLst/>
        </p:spPr>
      </p:sp>
      <p:sp>
        <p:nvSpPr>
          <p:cNvPr id="30" name="Rectangle 29"/>
          <p:cNvSpPr/>
          <p:nvPr/>
        </p:nvSpPr>
        <p:spPr>
          <a:xfrm>
            <a:off x="5135880" y="1267730"/>
            <a:ext cx="1920240" cy="73152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grpSp>
        <p:nvGrpSpPr>
          <p:cNvPr id="31" name="Group 30"/>
          <p:cNvGrpSpPr/>
          <p:nvPr/>
        </p:nvGrpSpPr>
        <p:grpSpPr>
          <a:xfrm>
            <a:off x="5250180" y="1267730"/>
            <a:ext cx="1691640" cy="645295"/>
            <a:chOff x="5318306" y="1386268"/>
            <a:chExt cx="1567331" cy="645295"/>
          </a:xfrm>
        </p:grpSpPr>
        <p:cxnSp>
          <p:nvCxnSpPr>
            <p:cNvPr id="32" name="Straight Connector 31"/>
            <p:cNvCxnSpPr/>
            <p:nvPr/>
          </p:nvCxnSpPr>
          <p:spPr>
            <a:xfrm>
              <a:off x="5318306" y="1386268"/>
              <a:ext cx="0" cy="640080"/>
            </a:xfrm>
            <a:prstGeom prst="line">
              <a:avLst/>
            </a:prstGeom>
            <a:solidFill>
              <a:schemeClr val="tx1">
                <a:lumMod val="85000"/>
                <a:lumOff val="15000"/>
              </a:schemeClr>
            </a:solidFill>
            <a:ln>
              <a:solidFill>
                <a:schemeClr val="tx1"/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3" name="Straight Connector 32"/>
            <p:cNvCxnSpPr/>
            <p:nvPr/>
          </p:nvCxnSpPr>
          <p:spPr>
            <a:xfrm>
              <a:off x="6885637" y="1386268"/>
              <a:ext cx="0" cy="640080"/>
            </a:xfrm>
            <a:prstGeom prst="line">
              <a:avLst/>
            </a:prstGeom>
            <a:solidFill>
              <a:schemeClr val="tx1">
                <a:lumMod val="85000"/>
                <a:lumOff val="15000"/>
              </a:schemeClr>
            </a:solidFill>
            <a:ln>
              <a:solidFill>
                <a:schemeClr val="tx1"/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4" name="Straight Connector 33"/>
            <p:cNvCxnSpPr/>
            <p:nvPr/>
          </p:nvCxnSpPr>
          <p:spPr>
            <a:xfrm>
              <a:off x="5318306" y="2031563"/>
              <a:ext cx="1567331" cy="0"/>
            </a:xfrm>
            <a:prstGeom prst="line">
              <a:avLst/>
            </a:prstGeom>
            <a:solidFill>
              <a:schemeClr val="tx1">
                <a:lumMod val="85000"/>
                <a:lumOff val="15000"/>
              </a:schemeClr>
            </a:solidFill>
            <a:ln>
              <a:solidFill>
                <a:schemeClr val="tx1"/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63623" y="2094309"/>
            <a:ext cx="9070848" cy="2587752"/>
          </a:xfrm>
        </p:spPr>
        <p:txBody>
          <a:bodyPr anchor="ctr">
            <a:noAutofit/>
          </a:bodyPr>
          <a:lstStyle>
            <a:lvl1pPr algn="ctr">
              <a:lnSpc>
                <a:spcPct val="83000"/>
              </a:lnSpc>
              <a:defRPr lang="en-US" sz="7200" kern="1200" cap="all" spc="-100" baseline="0" dirty="0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+mj-lt"/>
                <a:ea typeface="+mn-ea"/>
                <a:cs typeface="+mn-cs"/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563624" y="4682062"/>
            <a:ext cx="9070848" cy="457200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>
                <a:solidFill>
                  <a:schemeClr val="tx1"/>
                </a:solidFill>
                <a:effectLst/>
              </a:defRPr>
            </a:lvl1pPr>
            <a:lvl2pPr marL="457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5321808" y="1344502"/>
            <a:ext cx="1554480" cy="530352"/>
          </a:xfrm>
        </p:spPr>
        <p:txBody>
          <a:bodyPr/>
          <a:lstStyle>
            <a:lvl1pPr algn="ctr">
              <a:defRPr lang="en-US" sz="1300" kern="1200" spc="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fld id="{41E5B618-EDA3-4174-9BB9-97DB2FC55F1E}" type="datetimeFigureOut">
              <a:rPr lang="ru-RU" smtClean="0"/>
              <a:t>08.02.2024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1453553" y="5211060"/>
            <a:ext cx="5907024" cy="228600"/>
          </a:xfrm>
        </p:spPr>
        <p:txBody>
          <a:bodyPr/>
          <a:lstStyle>
            <a:lvl1pPr algn="l">
              <a:defRPr/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604504" y="5211060"/>
            <a:ext cx="2112264" cy="228600"/>
          </a:xfrm>
        </p:spPr>
        <p:txBody>
          <a:bodyPr/>
          <a:lstStyle/>
          <a:p>
            <a:fld id="{AE20FBCF-82D5-4BE5-BA4D-B5425B5682B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78490032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066800" y="2103120"/>
            <a:ext cx="4754880" cy="3749040"/>
          </a:xfrm>
        </p:spPr>
        <p:txBody>
          <a:bodyPr/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370320" y="2103120"/>
            <a:ext cx="4754880" cy="3749040"/>
          </a:xfrm>
        </p:spPr>
        <p:txBody>
          <a:bodyPr/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E5B618-EDA3-4174-9BB9-97DB2FC55F1E}" type="datetimeFigureOut">
              <a:rPr lang="ru-RU" smtClean="0"/>
              <a:t>08.02.2024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20FBCF-82D5-4BE5-BA4D-B5425B5682B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9782899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69848" y="2074334"/>
            <a:ext cx="4754880" cy="640080"/>
          </a:xfrm>
        </p:spPr>
        <p:txBody>
          <a:bodyPr anchor="ctr">
            <a:normAutofit/>
          </a:bodyPr>
          <a:lstStyle>
            <a:lvl1pPr marL="0" indent="0" algn="ctr">
              <a:spcBef>
                <a:spcPts val="0"/>
              </a:spcBef>
              <a:buNone/>
              <a:defRPr sz="1900" b="0">
                <a:solidFill>
                  <a:schemeClr val="tx2"/>
                </a:solidFill>
                <a:latin typeface="+mn-lt"/>
              </a:defRPr>
            </a:lvl1pPr>
            <a:lvl2pPr marL="457200" indent="0">
              <a:buNone/>
              <a:defRPr sz="19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069848" y="2755898"/>
            <a:ext cx="4754880" cy="3200400"/>
          </a:xfrm>
        </p:spPr>
        <p:txBody>
          <a:bodyPr/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373368" y="2074334"/>
            <a:ext cx="4754880" cy="640080"/>
          </a:xfrm>
        </p:spPr>
        <p:txBody>
          <a:bodyPr anchor="ctr">
            <a:normAutofit/>
          </a:bodyPr>
          <a:lstStyle>
            <a:lvl1pPr marL="0" indent="0" algn="ctr">
              <a:spcBef>
                <a:spcPts val="0"/>
              </a:spcBef>
              <a:buNone/>
              <a:defRPr sz="1900" b="0">
                <a:solidFill>
                  <a:schemeClr val="tx2"/>
                </a:solidFill>
              </a:defRPr>
            </a:lvl1pPr>
            <a:lvl2pPr marL="457200" indent="0">
              <a:buNone/>
              <a:defRPr sz="19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373368" y="2756581"/>
            <a:ext cx="4754880" cy="3200400"/>
          </a:xfrm>
        </p:spPr>
        <p:txBody>
          <a:bodyPr/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E5B618-EDA3-4174-9BB9-97DB2FC55F1E}" type="datetimeFigureOut">
              <a:rPr lang="ru-RU" smtClean="0"/>
              <a:t>08.02.2024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20FBCF-82D5-4BE5-BA4D-B5425B5682B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5966149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E5B618-EDA3-4174-9BB9-97DB2FC55F1E}" type="datetimeFigureOut">
              <a:rPr lang="ru-RU" smtClean="0"/>
              <a:t>08.02.2024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20FBCF-82D5-4BE5-BA4D-B5425B5682B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2285950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E5B618-EDA3-4174-9BB9-97DB2FC55F1E}" type="datetimeFigureOut">
              <a:rPr lang="ru-RU" smtClean="0"/>
              <a:t>08.02.2024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20FBCF-82D5-4BE5-BA4D-B5425B5682B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0623300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ectangle 15"/>
          <p:cNvSpPr/>
          <p:nvPr/>
        </p:nvSpPr>
        <p:spPr>
          <a:xfrm>
            <a:off x="245529" y="237744"/>
            <a:ext cx="8531352" cy="6382512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5" name="Rectangle 14"/>
          <p:cNvSpPr/>
          <p:nvPr/>
        </p:nvSpPr>
        <p:spPr>
          <a:xfrm>
            <a:off x="9020386" y="237744"/>
            <a:ext cx="2926080" cy="6382512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296400" y="607392"/>
            <a:ext cx="2430780" cy="1645920"/>
          </a:xfrm>
        </p:spPr>
        <p:txBody>
          <a:bodyPr anchor="b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en-US" sz="2800" b="0" kern="1200" cap="none" spc="0" baseline="0" dirty="0">
                <a:solidFill>
                  <a:srgbClr val="FFFFFF"/>
                </a:solidFill>
                <a:effectLst/>
                <a:latin typeface="+mj-lt"/>
                <a:ea typeface="+mn-ea"/>
                <a:cs typeface="+mn-cs"/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5800" y="609600"/>
            <a:ext cx="7772400" cy="5334000"/>
          </a:xfrm>
        </p:spPr>
        <p:txBody>
          <a:bodyPr/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296400" y="2286000"/>
            <a:ext cx="2430780" cy="3505200"/>
          </a:xfrm>
        </p:spPr>
        <p:txBody>
          <a:bodyPr>
            <a:normAutofit/>
          </a:bodyPr>
          <a:lstStyle>
            <a:lvl1pPr marL="0" indent="0">
              <a:lnSpc>
                <a:spcPct val="110000"/>
              </a:lnSpc>
              <a:spcBef>
                <a:spcPts val="800"/>
              </a:spcBef>
              <a:buNone/>
              <a:defRPr sz="14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E5B618-EDA3-4174-9BB9-97DB2FC55F1E}" type="datetimeFigureOut">
              <a:rPr lang="ru-RU" smtClean="0"/>
              <a:t>08.02.2024</a:t>
            </a:fld>
            <a:endParaRPr lang="ru-RU"/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r">
              <a:defRPr/>
            </a:lvl1pPr>
          </a:lstStyle>
          <a:p>
            <a:endParaRPr lang="ru-RU"/>
          </a:p>
        </p:txBody>
      </p:sp>
      <p:sp>
        <p:nvSpPr>
          <p:cNvPr id="11" name="Slide Number Placeholder 10"/>
          <p:cNvSpPr>
            <a:spLocks noGrp="1"/>
          </p:cNvSpPr>
          <p:nvPr>
            <p:ph type="sldNum" sz="quarter" idx="12"/>
          </p:nvPr>
        </p:nvSpPr>
        <p:spPr>
          <a:xfrm>
            <a:off x="10393677" y="6223002"/>
            <a:ext cx="1463040" cy="274320"/>
          </a:xfrm>
        </p:spPr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AE20FBCF-82D5-4BE5-BA4D-B5425B5682B5}" type="slidenum">
              <a:rPr lang="ru-RU" smtClean="0"/>
              <a:t>‹#›</a:t>
            </a:fld>
            <a:endParaRPr lang="ru-RU"/>
          </a:p>
        </p:txBody>
      </p:sp>
      <p:sp>
        <p:nvSpPr>
          <p:cNvPr id="12" name="Rectangle 11"/>
          <p:cNvSpPr/>
          <p:nvPr/>
        </p:nvSpPr>
        <p:spPr>
          <a:xfrm>
            <a:off x="9157546" y="374904"/>
            <a:ext cx="2651760" cy="6108192"/>
          </a:xfrm>
          <a:prstGeom prst="rect">
            <a:avLst/>
          </a:prstGeom>
          <a:noFill/>
          <a:ln w="6350" cap="sq">
            <a:solidFill>
              <a:srgbClr val="FFFFFF"/>
            </a:solidFill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</p:spTree>
    <p:extLst>
      <p:ext uri="{BB962C8B-B14F-4D97-AF65-F5344CB8AC3E}">
        <p14:creationId xmlns:p14="http://schemas.microsoft.com/office/powerpoint/2010/main" val="56020166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angle 13"/>
          <p:cNvSpPr/>
          <p:nvPr/>
        </p:nvSpPr>
        <p:spPr>
          <a:xfrm>
            <a:off x="9020386" y="237744"/>
            <a:ext cx="2926080" cy="6382512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296400" y="603504"/>
            <a:ext cx="2432304" cy="1645920"/>
          </a:xfrm>
        </p:spPr>
        <p:txBody>
          <a:bodyPr anchor="b">
            <a:noAutofit/>
          </a:bodyPr>
          <a:lstStyle>
            <a:lvl1pPr algn="l">
              <a:defRPr sz="2800" b="0">
                <a:solidFill>
                  <a:srgbClr val="FFFFFF"/>
                </a:solidFill>
                <a:latin typeface="+mj-lt"/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28599" y="237744"/>
            <a:ext cx="8531352" cy="6382512"/>
          </a:xfrm>
          <a:solidFill>
            <a:schemeClr val="accent1">
              <a:lumMod val="60000"/>
              <a:lumOff val="40000"/>
            </a:schemeClr>
          </a:solidFill>
          <a:ln>
            <a:noFill/>
          </a:ln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296400" y="2286000"/>
            <a:ext cx="2432304" cy="3502152"/>
          </a:xfrm>
        </p:spPr>
        <p:txBody>
          <a:bodyPr>
            <a:normAutofit/>
          </a:bodyPr>
          <a:lstStyle>
            <a:lvl1pPr marL="0" indent="0" algn="l">
              <a:lnSpc>
                <a:spcPct val="110000"/>
              </a:lnSpc>
              <a:spcBef>
                <a:spcPts val="800"/>
              </a:spcBef>
              <a:buNone/>
              <a:defRPr sz="14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  <a:effectLst>
                  <a:outerShdw blurRad="12700" dist="6350" dir="2700000" algn="tl" rotWithShape="0">
                    <a:prstClr val="black">
                      <a:alpha val="40000"/>
                    </a:prstClr>
                  </a:outerShdw>
                </a:effectLst>
              </a:defRPr>
            </a:lvl1pPr>
          </a:lstStyle>
          <a:p>
            <a:fld id="{41E5B618-EDA3-4174-9BB9-97DB2FC55F1E}" type="datetimeFigureOut">
              <a:rPr lang="ru-RU" smtClean="0"/>
              <a:t>08.02.2024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marL="0" algn="r" defTabSz="914400" rtl="0" eaLnBrk="1" latinLnBrk="0" hangingPunct="1">
              <a:defRPr lang="en-US" sz="1000" kern="1200" dirty="0">
                <a:solidFill>
                  <a:srgbClr val="FFFFFF"/>
                </a:solidFill>
                <a:effectLst>
                  <a:outerShdw blurRad="12700" dist="635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  <a:ea typeface="+mn-ea"/>
                <a:cs typeface="+mn-cs"/>
              </a:defRPr>
            </a:lvl1pPr>
          </a:lstStyle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0396728" y="6227064"/>
            <a:ext cx="1463040" cy="274320"/>
          </a:xfrm>
        </p:spPr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AE20FBCF-82D5-4BE5-BA4D-B5425B5682B5}" type="slidenum">
              <a:rPr lang="ru-RU" smtClean="0"/>
              <a:t>‹#›</a:t>
            </a:fld>
            <a:endParaRPr lang="ru-RU"/>
          </a:p>
        </p:txBody>
      </p:sp>
      <p:sp>
        <p:nvSpPr>
          <p:cNvPr id="10" name="Rectangle 9"/>
          <p:cNvSpPr/>
          <p:nvPr/>
        </p:nvSpPr>
        <p:spPr>
          <a:xfrm>
            <a:off x="9157546" y="374904"/>
            <a:ext cx="2651760" cy="6108192"/>
          </a:xfrm>
          <a:prstGeom prst="rect">
            <a:avLst/>
          </a:prstGeom>
          <a:noFill/>
          <a:ln w="6350" cap="sq">
            <a:solidFill>
              <a:srgbClr val="FFFFFF"/>
            </a:solidFill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</p:spTree>
    <p:extLst>
      <p:ext uri="{BB962C8B-B14F-4D97-AF65-F5344CB8AC3E}">
        <p14:creationId xmlns:p14="http://schemas.microsoft.com/office/powerpoint/2010/main" val="345568994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E5B618-EDA3-4174-9BB9-97DB2FC55F1E}" type="datetimeFigureOut">
              <a:rPr lang="ru-RU" smtClean="0"/>
              <a:t>08.02.2024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20FBCF-82D5-4BE5-BA4D-B5425B5682B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52035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991600" y="762000"/>
            <a:ext cx="2362200" cy="5257800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762000"/>
            <a:ext cx="8077200" cy="5257800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E5B618-EDA3-4174-9BB9-97DB2FC55F1E}" type="datetimeFigureOut">
              <a:rPr lang="ru-RU" smtClean="0"/>
              <a:t>08.02.2024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20FBCF-82D5-4BE5-BA4D-B5425B5682B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7470042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234696" y="237744"/>
            <a:ext cx="11722608" cy="6382512"/>
          </a:xfrm>
          <a:prstGeom prst="rect">
            <a:avLst/>
          </a:prstGeom>
          <a:solidFill>
            <a:schemeClr val="bg2"/>
          </a:solidFill>
          <a:ln w="6350" cap="flat" cmpd="sng" algn="ctr">
            <a:noFill/>
            <a:prstDash val="solid"/>
          </a:ln>
          <a:effectLst>
            <a:softEdge rad="0"/>
          </a:effectLst>
        </p:spPr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066800" y="642594"/>
            <a:ext cx="10058400" cy="1371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66800" y="2103120"/>
            <a:ext cx="10058400" cy="393192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274320" y="6307672"/>
            <a:ext cx="2743200" cy="27432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0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fld id="{41E5B618-EDA3-4174-9BB9-97DB2FC55F1E}" type="datetimeFigureOut">
              <a:rPr lang="ru-RU" smtClean="0"/>
              <a:t>08.02.2024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489960" y="6307672"/>
            <a:ext cx="5212080" cy="27432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ctr">
              <a:defRPr sz="10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469880" y="6307672"/>
            <a:ext cx="1463040" cy="27432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0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fld id="{AE20FBCF-82D5-4BE5-BA4D-B5425B5682B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4782141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4800" kern="1200" cap="none" spc="0" baseline="0" dirty="0">
          <a:solidFill>
            <a:schemeClr val="tx1">
              <a:lumMod val="85000"/>
              <a:lumOff val="15000"/>
            </a:schemeClr>
          </a:solidFill>
          <a:effectLst/>
          <a:latin typeface="+mj-lt"/>
          <a:ea typeface="+mn-ea"/>
          <a:cs typeface="+mn-cs"/>
        </a:defRPr>
      </a:lvl1pPr>
    </p:titleStyle>
    <p:bodyStyle>
      <a:lvl1pPr marL="182880" indent="-182880" algn="l" defTabSz="914400" rtl="0" eaLnBrk="1" latinLnBrk="0" hangingPunct="1">
        <a:lnSpc>
          <a:spcPct val="100000"/>
        </a:lnSpc>
        <a:spcBef>
          <a:spcPts val="900"/>
        </a:spcBef>
        <a:spcAft>
          <a:spcPts val="0"/>
        </a:spcAft>
        <a:buClr>
          <a:schemeClr val="tx1">
            <a:lumMod val="85000"/>
            <a:lumOff val="15000"/>
          </a:schemeClr>
        </a:buClr>
        <a:buFont typeface="Garamond" pitchFamily="18" charset="0"/>
        <a:buChar char="◦"/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indent="-182880" algn="l" defTabSz="914400" rtl="0" eaLnBrk="1" latinLnBrk="0" hangingPunct="1">
        <a:lnSpc>
          <a:spcPct val="100000"/>
        </a:lnSpc>
        <a:spcBef>
          <a:spcPts val="500"/>
        </a:spcBef>
        <a:buClr>
          <a:schemeClr val="tx1">
            <a:lumMod val="85000"/>
            <a:lumOff val="15000"/>
          </a:schemeClr>
        </a:buClr>
        <a:buFont typeface="Garamond" pitchFamily="18" charset="0"/>
        <a:buChar char="◦"/>
        <a:defRPr sz="1600" kern="1200">
          <a:solidFill>
            <a:schemeClr val="tx1"/>
          </a:solidFill>
          <a:latin typeface="+mn-lt"/>
          <a:ea typeface="+mn-ea"/>
          <a:cs typeface="+mn-cs"/>
        </a:defRPr>
      </a:lvl2pPr>
      <a:lvl3pPr marL="731520" indent="-182880" algn="l" defTabSz="914400" rtl="0" eaLnBrk="1" latinLnBrk="0" hangingPunct="1">
        <a:lnSpc>
          <a:spcPct val="100000"/>
        </a:lnSpc>
        <a:spcBef>
          <a:spcPts val="500"/>
        </a:spcBef>
        <a:buClr>
          <a:schemeClr val="tx1">
            <a:lumMod val="85000"/>
            <a:lumOff val="15000"/>
          </a:schemeClr>
        </a:buClr>
        <a:buFont typeface="Garamond" pitchFamily="18" charset="0"/>
        <a:buChar char="◦"/>
        <a:defRPr sz="1400" kern="1200">
          <a:solidFill>
            <a:schemeClr val="tx1"/>
          </a:solidFill>
          <a:latin typeface="+mn-lt"/>
          <a:ea typeface="+mn-ea"/>
          <a:cs typeface="+mn-cs"/>
        </a:defRPr>
      </a:lvl3pPr>
      <a:lvl4pPr marL="1005840" indent="-182880" algn="l" defTabSz="914400" rtl="0" eaLnBrk="1" latinLnBrk="0" hangingPunct="1">
        <a:lnSpc>
          <a:spcPct val="100000"/>
        </a:lnSpc>
        <a:spcBef>
          <a:spcPts val="500"/>
        </a:spcBef>
        <a:buClr>
          <a:schemeClr val="tx1">
            <a:lumMod val="85000"/>
            <a:lumOff val="15000"/>
          </a:schemeClr>
        </a:buClr>
        <a:buFont typeface="Garamond" pitchFamily="18" charset="0"/>
        <a:buChar char="◦"/>
        <a:defRPr sz="1400" kern="1200">
          <a:solidFill>
            <a:schemeClr val="tx1"/>
          </a:solidFill>
          <a:latin typeface="+mn-lt"/>
          <a:ea typeface="+mn-ea"/>
          <a:cs typeface="+mn-cs"/>
        </a:defRPr>
      </a:lvl4pPr>
      <a:lvl5pPr marL="1280160" indent="-182880" algn="l" defTabSz="914400" rtl="0" eaLnBrk="1" latinLnBrk="0" hangingPunct="1">
        <a:lnSpc>
          <a:spcPct val="100000"/>
        </a:lnSpc>
        <a:spcBef>
          <a:spcPts val="500"/>
        </a:spcBef>
        <a:buClr>
          <a:schemeClr val="tx1">
            <a:lumMod val="85000"/>
            <a:lumOff val="15000"/>
          </a:schemeClr>
        </a:buClr>
        <a:buFont typeface="Garamond" pitchFamily="18" charset="0"/>
        <a:buChar char="◦"/>
        <a:defRPr sz="1400" kern="1200">
          <a:solidFill>
            <a:schemeClr val="tx1"/>
          </a:solidFill>
          <a:latin typeface="+mn-lt"/>
          <a:ea typeface="+mn-ea"/>
          <a:cs typeface="+mn-cs"/>
        </a:defRPr>
      </a:lvl5pPr>
      <a:lvl6pPr marL="1600000" indent="-228600" algn="l" defTabSz="914400" rtl="0" eaLnBrk="1" latinLnBrk="0" hangingPunct="1">
        <a:lnSpc>
          <a:spcPct val="100000"/>
        </a:lnSpc>
        <a:spcBef>
          <a:spcPts val="500"/>
        </a:spcBef>
        <a:buClr>
          <a:schemeClr val="tx1">
            <a:lumMod val="85000"/>
            <a:lumOff val="15000"/>
          </a:schemeClr>
        </a:buClr>
        <a:buFont typeface="Garamond" pitchFamily="18" charset="0"/>
        <a:buChar char="◦"/>
        <a:defRPr sz="1400" kern="1200">
          <a:solidFill>
            <a:schemeClr val="tx1"/>
          </a:solidFill>
          <a:latin typeface="+mn-lt"/>
          <a:ea typeface="+mn-ea"/>
          <a:cs typeface="+mn-cs"/>
        </a:defRPr>
      </a:lvl6pPr>
      <a:lvl7pPr marL="1900000" indent="-228600" algn="l" defTabSz="914400" rtl="0" eaLnBrk="1" latinLnBrk="0" hangingPunct="1">
        <a:lnSpc>
          <a:spcPct val="100000"/>
        </a:lnSpc>
        <a:spcBef>
          <a:spcPts val="500"/>
        </a:spcBef>
        <a:buClr>
          <a:schemeClr val="tx1">
            <a:lumMod val="85000"/>
            <a:lumOff val="15000"/>
          </a:schemeClr>
        </a:buClr>
        <a:buFont typeface="Garamond" pitchFamily="18" charset="0"/>
        <a:buChar char="◦"/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2200000" indent="-228600" algn="l" defTabSz="914400" rtl="0" eaLnBrk="1" latinLnBrk="0" hangingPunct="1">
        <a:lnSpc>
          <a:spcPct val="100000"/>
        </a:lnSpc>
        <a:spcBef>
          <a:spcPts val="500"/>
        </a:spcBef>
        <a:buClr>
          <a:schemeClr val="tx1">
            <a:lumMod val="85000"/>
            <a:lumOff val="15000"/>
          </a:schemeClr>
        </a:buClr>
        <a:buFont typeface="Garamond" pitchFamily="18" charset="0"/>
        <a:buChar char="◦"/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2500000" indent="-228600" algn="l" defTabSz="914400" rtl="0" eaLnBrk="1" latinLnBrk="0" hangingPunct="1">
        <a:lnSpc>
          <a:spcPct val="100000"/>
        </a:lnSpc>
        <a:spcBef>
          <a:spcPts val="500"/>
        </a:spcBef>
        <a:buClr>
          <a:schemeClr val="tx1">
            <a:lumMod val="85000"/>
            <a:lumOff val="15000"/>
          </a:schemeClr>
        </a:buClr>
        <a:buFont typeface="Garamond" pitchFamily="18" charset="0"/>
        <a:buChar char="◦"/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ru-RU" sz="4000" dirty="0" smtClean="0"/>
              <a:t>Как научить ребенка выбирать в условиях дошкольной группы</a:t>
            </a:r>
            <a:endParaRPr lang="ru-RU" sz="4000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8857672" y="4682062"/>
            <a:ext cx="1775275" cy="457201"/>
          </a:xfrm>
        </p:spPr>
        <p:txBody>
          <a:bodyPr>
            <a:normAutofit fontScale="92500" lnSpcReduction="20000"/>
          </a:bodyPr>
          <a:lstStyle/>
          <a:p>
            <a:r>
              <a:rPr lang="ru-RU" dirty="0" smtClean="0"/>
              <a:t>Подготовила:</a:t>
            </a:r>
          </a:p>
          <a:p>
            <a:r>
              <a:rPr lang="ru-RU" dirty="0" smtClean="0"/>
              <a:t>Егорова В.В.</a:t>
            </a:r>
          </a:p>
          <a:p>
            <a:endParaRPr lang="ru-RU" dirty="0"/>
          </a:p>
        </p:txBody>
      </p:sp>
      <p:sp>
        <p:nvSpPr>
          <p:cNvPr id="4" name="TextBox 3"/>
          <p:cNvSpPr txBox="1"/>
          <p:nvPr/>
        </p:nvSpPr>
        <p:spPr>
          <a:xfrm>
            <a:off x="1653309" y="572655"/>
            <a:ext cx="942659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dirty="0" smtClean="0"/>
              <a:t>Муниципальное дошкольное образовательное учреждение</a:t>
            </a:r>
          </a:p>
          <a:p>
            <a:pPr algn="ctr"/>
            <a:r>
              <a:rPr lang="ru-RU" dirty="0" smtClean="0"/>
              <a:t>«Детский сад №2» </a:t>
            </a:r>
            <a:r>
              <a:rPr lang="ru-RU" dirty="0" err="1" smtClean="0"/>
              <a:t>с.Помоздино</a:t>
            </a:r>
            <a:endParaRPr lang="ru-RU" dirty="0"/>
          </a:p>
        </p:txBody>
      </p:sp>
      <p:sp>
        <p:nvSpPr>
          <p:cNvPr id="5" name="TextBox 4"/>
          <p:cNvSpPr txBox="1"/>
          <p:nvPr/>
        </p:nvSpPr>
        <p:spPr>
          <a:xfrm>
            <a:off x="5209309" y="4932218"/>
            <a:ext cx="261810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err="1" smtClean="0"/>
              <a:t>с.Помоздино</a:t>
            </a:r>
            <a:r>
              <a:rPr lang="ru-RU" dirty="0" smtClean="0"/>
              <a:t>, 2024 г.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48348487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b="1" dirty="0"/>
              <a:t>Выбор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066800" y="1671782"/>
            <a:ext cx="10058400" cy="1385454"/>
          </a:xfrm>
        </p:spPr>
        <p:txBody>
          <a:bodyPr>
            <a:normAutofit fontScale="62500" lnSpcReduction="20000"/>
          </a:bodyPr>
          <a:lstStyle/>
          <a:p>
            <a:pPr marL="0" indent="0" algn="ctr">
              <a:buNone/>
            </a:pPr>
            <a:endParaRPr lang="ru-RU" dirty="0" smtClean="0"/>
          </a:p>
          <a:p>
            <a:pPr marL="0" indent="0" algn="ctr">
              <a:buNone/>
            </a:pPr>
            <a:endParaRPr lang="ru-RU" dirty="0"/>
          </a:p>
          <a:p>
            <a:pPr marL="0" indent="0" algn="just">
              <a:buNone/>
            </a:pPr>
            <a:r>
              <a:rPr lang="ru-RU" sz="4400" dirty="0" smtClean="0"/>
              <a:t>предпочтение </a:t>
            </a:r>
            <a:r>
              <a:rPr lang="ru-RU" sz="4400" dirty="0"/>
              <a:t>одних вариантов множеству других или отказ от одних вариантов в пользу других.</a:t>
            </a:r>
            <a:endParaRPr lang="ru-RU" sz="4400" dirty="0"/>
          </a:p>
        </p:txBody>
      </p:sp>
      <p:sp>
        <p:nvSpPr>
          <p:cNvPr id="4" name="Прямоугольник 3"/>
          <p:cNvSpPr/>
          <p:nvPr/>
        </p:nvSpPr>
        <p:spPr>
          <a:xfrm>
            <a:off x="1066800" y="3399257"/>
            <a:ext cx="10390909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4800" b="1" i="0" dirty="0" smtClean="0">
                <a:solidFill>
                  <a:srgbClr val="333333"/>
                </a:solidFill>
                <a:effectLst/>
                <a:latin typeface="YS Text"/>
              </a:rPr>
              <a:t>Ситуация</a:t>
            </a:r>
            <a:r>
              <a:rPr lang="ru-RU" sz="4800" b="0" i="0" dirty="0" smtClean="0">
                <a:solidFill>
                  <a:srgbClr val="333333"/>
                </a:solidFill>
                <a:effectLst/>
                <a:latin typeface="YS Text"/>
              </a:rPr>
              <a:t> </a:t>
            </a:r>
            <a:r>
              <a:rPr lang="ru-RU" sz="4800" b="1" i="0" dirty="0" smtClean="0">
                <a:solidFill>
                  <a:srgbClr val="333333"/>
                </a:solidFill>
                <a:effectLst/>
                <a:latin typeface="YS Text"/>
              </a:rPr>
              <a:t>выбора</a:t>
            </a:r>
            <a:r>
              <a:rPr lang="ru-RU" sz="4800" b="0" i="0" dirty="0" smtClean="0">
                <a:solidFill>
                  <a:srgbClr val="333333"/>
                </a:solidFill>
                <a:effectLst/>
                <a:latin typeface="YS Text"/>
              </a:rPr>
              <a:t>  </a:t>
            </a:r>
            <a:endParaRPr lang="ru-RU" sz="4800" dirty="0"/>
          </a:p>
        </p:txBody>
      </p:sp>
      <p:sp>
        <p:nvSpPr>
          <p:cNvPr id="5" name="Прямоугольник 4"/>
          <p:cNvSpPr/>
          <p:nvPr/>
        </p:nvSpPr>
        <p:spPr>
          <a:xfrm>
            <a:off x="1163782" y="4331854"/>
            <a:ext cx="10390909" cy="13849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2800" b="1" i="0" dirty="0" smtClean="0">
                <a:solidFill>
                  <a:srgbClr val="333333"/>
                </a:solidFill>
                <a:effectLst/>
                <a:latin typeface="YS Text"/>
              </a:rPr>
              <a:t>ситуация</a:t>
            </a:r>
            <a:r>
              <a:rPr lang="ru-RU" sz="2800" b="0" i="0" dirty="0" smtClean="0">
                <a:solidFill>
                  <a:srgbClr val="333333"/>
                </a:solidFill>
                <a:effectLst/>
                <a:latin typeface="YS Text"/>
              </a:rPr>
              <a:t>, специально создаваемая педагогом или возникающая спонтанно, но сознательно используемая в целях воспитания.</a:t>
            </a:r>
            <a:endParaRPr lang="ru-RU" sz="2800" dirty="0"/>
          </a:p>
        </p:txBody>
      </p:sp>
    </p:spTree>
    <p:extLst>
      <p:ext uri="{BB962C8B-B14F-4D97-AF65-F5344CB8AC3E}">
        <p14:creationId xmlns:p14="http://schemas.microsoft.com/office/powerpoint/2010/main" val="375560082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А. </a:t>
            </a:r>
            <a:r>
              <a:rPr lang="ru-RU" dirty="0"/>
              <a:t>Г. </a:t>
            </a:r>
            <a:r>
              <a:rPr lang="ru-RU" dirty="0" err="1" smtClean="0"/>
              <a:t>Асмолов</a:t>
            </a:r>
            <a:r>
              <a:rPr lang="ru-RU" dirty="0"/>
              <a:t>: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 algn="just">
              <a:buNone/>
            </a:pPr>
            <a:r>
              <a:rPr lang="ru-RU" sz="3200" dirty="0"/>
              <a:t>«Быть личностью — это значит осуществлять выборы, возникшие в силу внутренней необходимости, уметь оценить последствия принятого решения и держать за них ответ перед собой и миром. Быть личностью — это значит обладать свободой выбора и нести через всю жизнь бремя выбора». 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86653244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Н. </a:t>
            </a:r>
            <a:r>
              <a:rPr lang="ru-RU" dirty="0"/>
              <a:t>В. </a:t>
            </a:r>
            <a:r>
              <a:rPr lang="ru-RU" dirty="0" err="1" smtClean="0"/>
              <a:t>Носкова</a:t>
            </a:r>
            <a:r>
              <a:rPr lang="ru-RU" dirty="0"/>
              <a:t> </a:t>
            </a:r>
            <a:r>
              <a:rPr lang="ru-RU" dirty="0" smtClean="0"/>
              <a:t>-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 algn="just">
              <a:buNone/>
            </a:pPr>
            <a:r>
              <a:rPr lang="ru-RU" sz="4000" dirty="0"/>
              <a:t>обосновывает необходимость внесения выбора в содержание общения взрослого и ребенка. Именно взрослый создает ситуацию выбора для ребенка. </a:t>
            </a:r>
          </a:p>
          <a:p>
            <a:pPr algn="just"/>
            <a:endParaRPr lang="ru-RU" sz="4000" dirty="0"/>
          </a:p>
        </p:txBody>
      </p:sp>
    </p:spTree>
    <p:extLst>
      <p:ext uri="{BB962C8B-B14F-4D97-AF65-F5344CB8AC3E}">
        <p14:creationId xmlns:p14="http://schemas.microsoft.com/office/powerpoint/2010/main" val="357695275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 smtClean="0"/>
              <a:t>Федеральный Государственный Образовательный Стандарт </a:t>
            </a:r>
            <a:r>
              <a:rPr lang="ru-RU" dirty="0"/>
              <a:t>ДО</a:t>
            </a:r>
            <a:endParaRPr lang="ru-RU" dirty="0"/>
          </a:p>
        </p:txBody>
      </p:sp>
      <p:graphicFrame>
        <p:nvGraphicFramePr>
          <p:cNvPr id="6" name="Объект 5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830208602"/>
              </p:ext>
            </p:extLst>
          </p:nvPr>
        </p:nvGraphicFramePr>
        <p:xfrm>
          <a:off x="979054" y="3879272"/>
          <a:ext cx="10146146" cy="21031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073073">
                  <a:extLst>
                    <a:ext uri="{9D8B030D-6E8A-4147-A177-3AD203B41FA5}">
                      <a16:colId xmlns:a16="http://schemas.microsoft.com/office/drawing/2014/main" val="2452014708"/>
                    </a:ext>
                  </a:extLst>
                </a:gridCol>
                <a:gridCol w="5073073">
                  <a:extLst>
                    <a:ext uri="{9D8B030D-6E8A-4147-A177-3AD203B41FA5}">
                      <a16:colId xmlns:a16="http://schemas.microsoft.com/office/drawing/2014/main" val="2315755887"/>
                    </a:ext>
                  </a:extLst>
                </a:gridCol>
              </a:tblGrid>
              <a:tr h="332509"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>
                          <a:solidFill>
                            <a:srgbClr val="FF0000"/>
                          </a:solidFill>
                        </a:rPr>
                        <a:t>Не</a:t>
                      </a:r>
                      <a:r>
                        <a:rPr lang="ru-RU" baseline="0" dirty="0" smtClean="0">
                          <a:solidFill>
                            <a:srgbClr val="FF0000"/>
                          </a:solidFill>
                        </a:rPr>
                        <a:t> выбор </a:t>
                      </a:r>
                      <a:endParaRPr lang="ru-RU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>
                          <a:solidFill>
                            <a:srgbClr val="92D050"/>
                          </a:solidFill>
                        </a:rPr>
                        <a:t>Выбор</a:t>
                      </a:r>
                      <a:endParaRPr lang="ru-RU" dirty="0">
                        <a:solidFill>
                          <a:srgbClr val="92D050"/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15623462"/>
                  </a:ext>
                </a:extLst>
              </a:tr>
              <a:tr h="581892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b="1" kern="1200" dirty="0" smtClean="0">
                          <a:solidFill>
                            <a:schemeClr val="bg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«Дети, рисуйте, что хотите!»</a:t>
                      </a:r>
                    </a:p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800" b="1" kern="1200" dirty="0" smtClean="0">
                        <a:solidFill>
                          <a:schemeClr val="bg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b="1" kern="1200" dirty="0" smtClean="0">
                          <a:solidFill>
                            <a:schemeClr val="bg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«Слепи, Вовочка, что ты хочешь»</a:t>
                      </a:r>
                    </a:p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800" b="1" kern="1200" dirty="0" smtClean="0">
                        <a:solidFill>
                          <a:schemeClr val="bg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b="1" kern="1200" dirty="0" smtClean="0">
                          <a:solidFill>
                            <a:schemeClr val="bg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«Во что хотите, дети, в то и поиграйте»</a:t>
                      </a:r>
                      <a:endParaRPr lang="ru-RU" b="1" dirty="0" smtClean="0">
                        <a:solidFill>
                          <a:schemeClr val="bg1"/>
                        </a:solidFill>
                      </a:endParaRPr>
                    </a:p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b="1" dirty="0" smtClean="0">
                          <a:solidFill>
                            <a:srgbClr val="00B0F0"/>
                          </a:solidFill>
                        </a:rPr>
                        <a:t>Что ты хочешь – рисовать или лепить, а может ты хочешь сделать</a:t>
                      </a:r>
                      <a:r>
                        <a:rPr lang="ru-RU" b="1" baseline="0" dirty="0" smtClean="0">
                          <a:solidFill>
                            <a:srgbClr val="00B0F0"/>
                          </a:solidFill>
                        </a:rPr>
                        <a:t> из конструктора?</a:t>
                      </a:r>
                    </a:p>
                    <a:p>
                      <a:pPr algn="ctr"/>
                      <a:r>
                        <a:rPr lang="ru-RU" b="1" dirty="0" smtClean="0">
                          <a:solidFill>
                            <a:srgbClr val="0070C0"/>
                          </a:solidFill>
                        </a:rPr>
                        <a:t>А в твоем сне принцесса какая была, покажи</a:t>
                      </a:r>
                      <a:r>
                        <a:rPr lang="ru-RU" b="1" baseline="0" dirty="0" smtClean="0">
                          <a:solidFill>
                            <a:srgbClr val="0070C0"/>
                          </a:solidFill>
                        </a:rPr>
                        <a:t> мне ее</a:t>
                      </a:r>
                      <a:endParaRPr lang="ru-RU" b="1" dirty="0" smtClean="0">
                        <a:solidFill>
                          <a:srgbClr val="0070C0"/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72783792"/>
                  </a:ext>
                </a:extLst>
              </a:tr>
            </a:tbl>
          </a:graphicData>
        </a:graphic>
      </p:graphicFrame>
      <p:sp>
        <p:nvSpPr>
          <p:cNvPr id="4" name="Прямоугольник 3"/>
          <p:cNvSpPr/>
          <p:nvPr/>
        </p:nvSpPr>
        <p:spPr>
          <a:xfrm>
            <a:off x="677765" y="2997006"/>
            <a:ext cx="5751468" cy="707886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4000" b="1" cap="none" spc="0" dirty="0" smtClean="0">
                <a:ln w="12700">
                  <a:solidFill>
                    <a:schemeClr val="accent3">
                      <a:lumMod val="50000"/>
                    </a:schemeClr>
                  </a:solidFill>
                  <a:prstDash val="solid"/>
                </a:ln>
                <a:pattFill prst="narHorz">
                  <a:fgClr>
                    <a:schemeClr val="accent3"/>
                  </a:fgClr>
                  <a:bgClr>
                    <a:schemeClr val="accent3">
                      <a:lumMod val="40000"/>
                      <a:lumOff val="60000"/>
                    </a:schemeClr>
                  </a:bgClr>
                </a:pattFill>
                <a:effectLst>
                  <a:innerShdw blurRad="177800">
                    <a:schemeClr val="accent3">
                      <a:lumMod val="50000"/>
                    </a:schemeClr>
                  </a:innerShdw>
                </a:effectLst>
              </a:rPr>
              <a:t>Вариативность</a:t>
            </a:r>
            <a:endParaRPr lang="ru-RU" sz="4000" b="1" cap="none" spc="0" dirty="0">
              <a:ln w="12700">
                <a:solidFill>
                  <a:schemeClr val="accent3">
                    <a:lumMod val="50000"/>
                  </a:schemeClr>
                </a:solidFill>
                <a:prstDash val="solid"/>
              </a:ln>
              <a:pattFill prst="narHorz">
                <a:fgClr>
                  <a:schemeClr val="accent3"/>
                </a:fgClr>
                <a:bgClr>
                  <a:schemeClr val="accent3">
                    <a:lumMod val="40000"/>
                    <a:lumOff val="60000"/>
                  </a:schemeClr>
                </a:bgClr>
              </a:pattFill>
              <a:effectLst>
                <a:innerShdw blurRad="177800">
                  <a:schemeClr val="accent3">
                    <a:lumMod val="50000"/>
                  </a:schemeClr>
                </a:innerShdw>
              </a:effectLst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6009697" y="3043855"/>
            <a:ext cx="5115503" cy="707886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4000" b="1" cap="none" spc="0" dirty="0" smtClean="0">
                <a:ln w="12700">
                  <a:solidFill>
                    <a:schemeClr val="accent3">
                      <a:lumMod val="50000"/>
                    </a:schemeClr>
                  </a:solidFill>
                  <a:prstDash val="solid"/>
                </a:ln>
                <a:pattFill prst="narHorz">
                  <a:fgClr>
                    <a:schemeClr val="accent3"/>
                  </a:fgClr>
                  <a:bgClr>
                    <a:schemeClr val="accent3">
                      <a:lumMod val="40000"/>
                      <a:lumOff val="60000"/>
                    </a:schemeClr>
                  </a:bgClr>
                </a:pattFill>
                <a:effectLst>
                  <a:innerShdw blurRad="177800">
                    <a:schemeClr val="accent3">
                      <a:lumMod val="50000"/>
                    </a:schemeClr>
                  </a:innerShdw>
                </a:effectLst>
              </a:rPr>
              <a:t>Индивидуализация</a:t>
            </a:r>
            <a:endParaRPr lang="ru-RU" sz="4000" b="1" cap="none" spc="0" dirty="0">
              <a:ln w="12700">
                <a:solidFill>
                  <a:schemeClr val="accent3">
                    <a:lumMod val="50000"/>
                  </a:schemeClr>
                </a:solidFill>
                <a:prstDash val="solid"/>
              </a:ln>
              <a:pattFill prst="narHorz">
                <a:fgClr>
                  <a:schemeClr val="accent3"/>
                </a:fgClr>
                <a:bgClr>
                  <a:schemeClr val="accent3">
                    <a:lumMod val="40000"/>
                    <a:lumOff val="60000"/>
                  </a:schemeClr>
                </a:bgClr>
              </a:pattFill>
              <a:effectLst>
                <a:innerShdw blurRad="177800">
                  <a:schemeClr val="accent3">
                    <a:lumMod val="50000"/>
                  </a:schemeClr>
                </a:innerShdw>
              </a:effectLst>
            </a:endParaRPr>
          </a:p>
        </p:txBody>
      </p:sp>
      <p:sp>
        <p:nvSpPr>
          <p:cNvPr id="7" name="Умножение 6"/>
          <p:cNvSpPr/>
          <p:nvPr/>
        </p:nvSpPr>
        <p:spPr>
          <a:xfrm>
            <a:off x="4664363" y="3879272"/>
            <a:ext cx="406400" cy="410555"/>
          </a:xfrm>
          <a:prstGeom prst="mathMultiply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" name="Шеврон 7"/>
          <p:cNvSpPr/>
          <p:nvPr/>
        </p:nvSpPr>
        <p:spPr>
          <a:xfrm rot="5400000">
            <a:off x="9679246" y="3957688"/>
            <a:ext cx="217702" cy="253723"/>
          </a:xfrm>
          <a:prstGeom prst="chevron">
            <a:avLst/>
          </a:prstGeom>
          <a:solidFill>
            <a:srgbClr val="92D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/>
              </a:solidFill>
            </a:endParaRPr>
          </a:p>
        </p:txBody>
      </p:sp>
      <p:sp>
        <p:nvSpPr>
          <p:cNvPr id="9" name="Стрелка вниз 8"/>
          <p:cNvSpPr/>
          <p:nvPr/>
        </p:nvSpPr>
        <p:spPr>
          <a:xfrm>
            <a:off x="3311183" y="2039820"/>
            <a:ext cx="484632" cy="978408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0" name="Стрелка вниз 9"/>
          <p:cNvSpPr/>
          <p:nvPr/>
        </p:nvSpPr>
        <p:spPr>
          <a:xfrm>
            <a:off x="7943219" y="2040951"/>
            <a:ext cx="484632" cy="978408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5088103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ru-RU" dirty="0" smtClean="0"/>
              <a:t>Возрастные особенности к способности делать выбор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 marL="0" indent="0" algn="just">
              <a:buNone/>
            </a:pPr>
            <a:r>
              <a:rPr lang="ru-RU" dirty="0"/>
              <a:t> </a:t>
            </a:r>
            <a:r>
              <a:rPr lang="ru-RU" dirty="0" smtClean="0"/>
              <a:t>              </a:t>
            </a:r>
            <a:r>
              <a:rPr lang="ru-RU" sz="3200" dirty="0" smtClean="0"/>
              <a:t>способность </a:t>
            </a:r>
            <a:r>
              <a:rPr lang="ru-RU" sz="3200" dirty="0"/>
              <a:t>к выбору впервые начинает </a:t>
            </a:r>
            <a:r>
              <a:rPr lang="ru-RU" sz="3200" dirty="0" smtClean="0"/>
              <a:t>         </a:t>
            </a:r>
          </a:p>
          <a:p>
            <a:pPr marL="0" indent="0" algn="just">
              <a:buNone/>
            </a:pPr>
            <a:r>
              <a:rPr lang="ru-RU" sz="3200" dirty="0"/>
              <a:t> </a:t>
            </a:r>
            <a:r>
              <a:rPr lang="ru-RU" sz="3200" dirty="0" smtClean="0"/>
              <a:t>        проявляться </a:t>
            </a:r>
            <a:r>
              <a:rPr lang="ru-RU" sz="3200" dirty="0"/>
              <a:t>к </a:t>
            </a:r>
            <a:r>
              <a:rPr lang="ru-RU" sz="3200" u="sng" dirty="0"/>
              <a:t>концу </a:t>
            </a:r>
            <a:r>
              <a:rPr lang="ru-RU" sz="3200" u="sng" dirty="0" smtClean="0"/>
              <a:t>раннего возраста</a:t>
            </a:r>
            <a:r>
              <a:rPr lang="ru-RU" sz="3200" dirty="0"/>
              <a:t>, </a:t>
            </a:r>
            <a:endParaRPr lang="ru-RU" sz="3200" dirty="0" smtClean="0"/>
          </a:p>
          <a:p>
            <a:pPr marL="0" indent="0" algn="just">
              <a:buNone/>
            </a:pPr>
            <a:r>
              <a:rPr lang="ru-RU" sz="3200" dirty="0" smtClean="0"/>
              <a:t>            когда </a:t>
            </a:r>
            <a:r>
              <a:rPr lang="ru-RU" sz="3200" dirty="0"/>
              <a:t>появляется одно из центральных </a:t>
            </a:r>
            <a:r>
              <a:rPr lang="ru-RU" sz="3200" dirty="0" smtClean="0"/>
              <a:t>       </a:t>
            </a:r>
          </a:p>
          <a:p>
            <a:pPr marL="0" indent="0" algn="just">
              <a:buNone/>
            </a:pPr>
            <a:r>
              <a:rPr lang="ru-RU" sz="3200" dirty="0"/>
              <a:t> </a:t>
            </a:r>
            <a:r>
              <a:rPr lang="ru-RU" sz="3200" dirty="0" smtClean="0"/>
              <a:t>             новообразований </a:t>
            </a:r>
            <a:r>
              <a:rPr lang="ru-RU" sz="3200" dirty="0"/>
              <a:t>в жизни ребенка </a:t>
            </a:r>
            <a:r>
              <a:rPr lang="ru-RU" sz="3200" dirty="0" smtClean="0"/>
              <a:t>   </a:t>
            </a:r>
          </a:p>
          <a:p>
            <a:pPr marL="0" indent="0" algn="just">
              <a:buNone/>
            </a:pPr>
            <a:r>
              <a:rPr lang="ru-RU" sz="3200" dirty="0"/>
              <a:t> </a:t>
            </a:r>
            <a:r>
              <a:rPr lang="ru-RU" sz="3200" dirty="0" smtClean="0"/>
              <a:t>         дошкольного </a:t>
            </a:r>
            <a:r>
              <a:rPr lang="ru-RU" sz="3200" dirty="0"/>
              <a:t>возраста — воображение.</a:t>
            </a:r>
            <a:r>
              <a:rPr lang="ru-RU" sz="3200" dirty="0"/>
              <a:t/>
            </a:r>
            <a:br>
              <a:rPr lang="ru-RU" sz="3200" dirty="0"/>
            </a:br>
            <a:r>
              <a:rPr lang="ru-RU" sz="3200" dirty="0"/>
              <a:t/>
            </a:r>
            <a:br>
              <a:rPr lang="ru-RU" sz="3200" dirty="0"/>
            </a:br>
            <a:endParaRPr lang="ru-RU" sz="3200" dirty="0"/>
          </a:p>
        </p:txBody>
      </p:sp>
      <p:sp>
        <p:nvSpPr>
          <p:cNvPr id="4" name="Шеврон 3"/>
          <p:cNvSpPr/>
          <p:nvPr/>
        </p:nvSpPr>
        <p:spPr>
          <a:xfrm rot="5400000">
            <a:off x="1246909" y="2318327"/>
            <a:ext cx="484632" cy="484632"/>
          </a:xfrm>
          <a:prstGeom prst="chevron">
            <a:avLst/>
          </a:prstGeom>
          <a:solidFill>
            <a:srgbClr val="92D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rgbClr val="92D05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7271042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98763" y="642593"/>
            <a:ext cx="10861963" cy="1306279"/>
          </a:xfrm>
        </p:spPr>
        <p:txBody>
          <a:bodyPr>
            <a:noAutofit/>
          </a:bodyPr>
          <a:lstStyle/>
          <a:p>
            <a:pPr algn="ctr"/>
            <a:r>
              <a:rPr lang="ru-RU" sz="3200" dirty="0"/>
              <a:t>«Требования к условиям реализации основной образовательной программы дошкольного образования»</a:t>
            </a:r>
            <a:endParaRPr lang="ru-RU" sz="3200" dirty="0"/>
          </a:p>
        </p:txBody>
      </p:sp>
      <p:graphicFrame>
        <p:nvGraphicFramePr>
          <p:cNvPr id="4" name="Объект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592240223"/>
              </p:ext>
            </p:extLst>
          </p:nvPr>
        </p:nvGraphicFramePr>
        <p:xfrm>
          <a:off x="1066800" y="2014194"/>
          <a:ext cx="9952182" cy="4283415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1656035">
                  <a:extLst>
                    <a:ext uri="{9D8B030D-6E8A-4147-A177-3AD203B41FA5}">
                      <a16:colId xmlns:a16="http://schemas.microsoft.com/office/drawing/2014/main" val="2675719472"/>
                    </a:ext>
                  </a:extLst>
                </a:gridCol>
                <a:gridCol w="8296147">
                  <a:extLst>
                    <a:ext uri="{9D8B030D-6E8A-4147-A177-3AD203B41FA5}">
                      <a16:colId xmlns:a16="http://schemas.microsoft.com/office/drawing/2014/main" val="2178560060"/>
                    </a:ext>
                  </a:extLst>
                </a:gridCol>
              </a:tblGrid>
              <a:tr h="599964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2000">
                          <a:effectLst/>
                        </a:rPr>
                        <a:t>Пункт ФГОС ДО</a:t>
                      </a:r>
                      <a:endParaRPr lang="ru-RU" sz="2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2000" dirty="0">
                          <a:effectLst/>
                        </a:rPr>
                        <a:t>Характеристика</a:t>
                      </a:r>
                      <a:endParaRPr lang="ru-RU" sz="2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4071964141"/>
                  </a:ext>
                </a:extLst>
              </a:tr>
              <a:tr h="908084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2000">
                          <a:effectLst/>
                        </a:rPr>
                        <a:t>3.2.1.6.</a:t>
                      </a:r>
                      <a:endParaRPr lang="ru-RU" sz="2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2000">
                          <a:effectLst/>
                        </a:rPr>
                        <a:t>Возможность выбора детьми материалов, видов активности, участников совместной деятельности и общения</a:t>
                      </a:r>
                      <a:endParaRPr lang="ru-RU" sz="2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490686007"/>
                  </a:ext>
                </a:extLst>
              </a:tr>
              <a:tr h="1216032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2000">
                          <a:effectLst/>
                        </a:rPr>
                        <a:t>3.2.5.2.</a:t>
                      </a:r>
                      <a:endParaRPr lang="ru-RU" sz="2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2000">
                          <a:effectLst/>
                        </a:rPr>
                        <a:t>Поддержка индивидуальности и инициативы детей через: </a:t>
                      </a: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2000">
                          <a:effectLst/>
                        </a:rPr>
                        <a:t>− создание условий для свободного выбора детьми деятельности, участников совместной деятельности</a:t>
                      </a:r>
                      <a:endParaRPr lang="ru-RU" sz="2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377829011"/>
                  </a:ext>
                </a:extLst>
              </a:tr>
              <a:tr h="1523981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2000">
                          <a:effectLst/>
                        </a:rPr>
                        <a:t>3.3.4.</a:t>
                      </a:r>
                      <a:endParaRPr lang="ru-RU" sz="2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2000" dirty="0">
                          <a:effectLst/>
                        </a:rPr>
                        <a:t>Вариативность среды предполагает: </a:t>
                      </a: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2000" dirty="0">
                          <a:effectLst/>
                        </a:rPr>
                        <a:t>− наличие в Организации или Группе различных пространств, а также разнообразных материалов, игр, игрушек и оборудования, обеспечивающих свободный выбор детей</a:t>
                      </a:r>
                      <a:endParaRPr lang="ru-RU" sz="2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851398377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62529329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91127" y="642594"/>
            <a:ext cx="10908146" cy="1371600"/>
          </a:xfrm>
        </p:spPr>
        <p:txBody>
          <a:bodyPr>
            <a:normAutofit/>
          </a:bodyPr>
          <a:lstStyle/>
          <a:p>
            <a:pPr algn="ctr"/>
            <a:r>
              <a:rPr lang="ru-RU" sz="4000" dirty="0" smtClean="0"/>
              <a:t>Целевые ориентиры </a:t>
            </a:r>
            <a:r>
              <a:rPr lang="ru-RU" sz="4000" dirty="0"/>
              <a:t>на этапе завершения дошкольного образования</a:t>
            </a:r>
            <a:endParaRPr lang="ru-RU" sz="4000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720435" y="2103120"/>
            <a:ext cx="10778837" cy="3931920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ru-RU" sz="4000" dirty="0">
                <a:solidFill>
                  <a:srgbClr val="0070C0"/>
                </a:solidFill>
              </a:rPr>
              <a:t>способен выбирать себе род занятий, участников совместной деятельности (п.4.6. ФГОС ДО).</a:t>
            </a:r>
            <a:endParaRPr lang="ru-RU" sz="4000" dirty="0">
              <a:solidFill>
                <a:srgbClr val="0070C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8602967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136" r="19088"/>
          <a:stretch/>
        </p:blipFill>
        <p:spPr>
          <a:xfrm>
            <a:off x="839731" y="236483"/>
            <a:ext cx="10648075" cy="6323437"/>
          </a:xfrm>
        </p:spPr>
      </p:pic>
    </p:spTree>
    <p:extLst>
      <p:ext uri="{BB962C8B-B14F-4D97-AF65-F5344CB8AC3E}">
        <p14:creationId xmlns:p14="http://schemas.microsoft.com/office/powerpoint/2010/main" val="428121835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332" t="-8988" r="18728" b="10023"/>
          <a:stretch/>
        </p:blipFill>
        <p:spPr>
          <a:xfrm>
            <a:off x="772510" y="193814"/>
            <a:ext cx="10669828" cy="6096628"/>
          </a:xfrm>
        </p:spPr>
      </p:pic>
    </p:spTree>
    <p:extLst>
      <p:ext uri="{BB962C8B-B14F-4D97-AF65-F5344CB8AC3E}">
        <p14:creationId xmlns:p14="http://schemas.microsoft.com/office/powerpoint/2010/main" val="203961001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466" r="19449" b="11563"/>
          <a:stretch/>
        </p:blipFill>
        <p:spPr>
          <a:xfrm>
            <a:off x="543742" y="390346"/>
            <a:ext cx="10744368" cy="6015205"/>
          </a:xfrm>
        </p:spPr>
      </p:pic>
    </p:spTree>
    <p:extLst>
      <p:ext uri="{BB962C8B-B14F-4D97-AF65-F5344CB8AC3E}">
        <p14:creationId xmlns:p14="http://schemas.microsoft.com/office/powerpoint/2010/main" val="3542991273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595" r="18908" b="8356"/>
          <a:stretch/>
        </p:blipFill>
        <p:spPr>
          <a:xfrm>
            <a:off x="506958" y="457201"/>
            <a:ext cx="11096463" cy="5982140"/>
          </a:xfrm>
        </p:spPr>
      </p:pic>
    </p:spTree>
    <p:extLst>
      <p:ext uri="{BB962C8B-B14F-4D97-AF65-F5344CB8AC3E}">
        <p14:creationId xmlns:p14="http://schemas.microsoft.com/office/powerpoint/2010/main" val="1402814104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760" r="19088" b="7553"/>
          <a:stretch/>
        </p:blipFill>
        <p:spPr>
          <a:xfrm>
            <a:off x="622398" y="394139"/>
            <a:ext cx="10917959" cy="6125207"/>
          </a:xfrm>
        </p:spPr>
      </p:pic>
      <p:pic>
        <p:nvPicPr>
          <p:cNvPr id="5" name="Рисунок 4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786" t="2154" r="18921" b="8047"/>
          <a:stretch/>
        </p:blipFill>
        <p:spPr>
          <a:xfrm>
            <a:off x="1371600" y="1245476"/>
            <a:ext cx="9301655" cy="49267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00518886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 rotWithShape="1">
          <a:blip r:embed="rId2"/>
          <a:srcRect l="806" t="9157" r="20230" b="10383"/>
          <a:stretch/>
        </p:blipFill>
        <p:spPr>
          <a:xfrm>
            <a:off x="1355834" y="548401"/>
            <a:ext cx="9853450" cy="564744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74401299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 rotWithShape="1">
          <a:blip r:embed="rId2"/>
          <a:srcRect l="2270" t="9462" r="19713" b="9924"/>
          <a:stretch/>
        </p:blipFill>
        <p:spPr>
          <a:xfrm>
            <a:off x="1008992" y="601596"/>
            <a:ext cx="9869215" cy="573614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16824389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565228" y="642593"/>
            <a:ext cx="5559972" cy="3629861"/>
          </a:xfrm>
        </p:spPr>
        <p:txBody>
          <a:bodyPr>
            <a:normAutofit/>
          </a:bodyPr>
          <a:lstStyle/>
          <a:p>
            <a:r>
              <a:rPr lang="ru-RU" dirty="0" smtClean="0"/>
              <a:t>«Клубный час»</a:t>
            </a:r>
            <a:br>
              <a:rPr lang="ru-RU" dirty="0" smtClean="0"/>
            </a:br>
            <a:r>
              <a:rPr lang="ru-RU" dirty="0" smtClean="0"/>
              <a:t>авторская технология  Н.П. Гришаевой</a:t>
            </a:r>
            <a:endParaRPr lang="ru-RU" dirty="0"/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30167" y="325371"/>
            <a:ext cx="4291816" cy="6183270"/>
          </a:xfrm>
        </p:spPr>
      </p:pic>
    </p:spTree>
    <p:extLst>
      <p:ext uri="{BB962C8B-B14F-4D97-AF65-F5344CB8AC3E}">
        <p14:creationId xmlns:p14="http://schemas.microsoft.com/office/powerpoint/2010/main" val="4018781795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 rotWithShape="1">
          <a:blip r:embed="rId2"/>
          <a:srcRect l="1063" t="9616" r="20317" b="10077"/>
          <a:stretch/>
        </p:blipFill>
        <p:spPr>
          <a:xfrm>
            <a:off x="797422" y="394137"/>
            <a:ext cx="10443392" cy="600037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28992733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 rotWithShape="1">
          <a:blip r:embed="rId2"/>
          <a:srcRect l="1063" t="10537" r="19454" b="16666"/>
          <a:stretch/>
        </p:blipFill>
        <p:spPr>
          <a:xfrm>
            <a:off x="614854" y="497468"/>
            <a:ext cx="11091456" cy="571414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49229018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 rotWithShape="1">
          <a:blip r:embed="rId2"/>
          <a:srcRect l="372" t="11762" r="19540" b="10077"/>
          <a:stretch/>
        </p:blipFill>
        <p:spPr>
          <a:xfrm>
            <a:off x="1024758" y="528424"/>
            <a:ext cx="10294883" cy="565165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96926511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 rotWithShape="1">
          <a:blip r:embed="rId2"/>
          <a:srcRect l="719" t="9923" r="19626" b="14675"/>
          <a:stretch/>
        </p:blipFill>
        <p:spPr>
          <a:xfrm>
            <a:off x="-2916622" y="-693683"/>
            <a:ext cx="14567339" cy="77566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03765318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 rotWithShape="1">
          <a:blip r:embed="rId2"/>
          <a:srcRect t="10691" r="20058" b="11302"/>
          <a:stretch/>
        </p:blipFill>
        <p:spPr>
          <a:xfrm>
            <a:off x="914399" y="554734"/>
            <a:ext cx="10421007" cy="571994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54915022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 rotWithShape="1">
          <a:blip r:embed="rId2"/>
          <a:srcRect l="2441" t="9293" r="19339" b="15780"/>
          <a:stretch/>
        </p:blipFill>
        <p:spPr>
          <a:xfrm>
            <a:off x="1466192" y="301331"/>
            <a:ext cx="9459311" cy="61473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74376051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 algn="ctr">
              <a:buNone/>
            </a:pPr>
            <a:r>
              <a:rPr lang="ru-RU" sz="6000" b="1" dirty="0" smtClean="0">
                <a:solidFill>
                  <a:srgbClr val="0070C0"/>
                </a:solidFill>
              </a:rPr>
              <a:t>Спасибо за внимание!</a:t>
            </a:r>
            <a:endParaRPr lang="ru-RU" sz="6000" b="1" dirty="0">
              <a:solidFill>
                <a:srgbClr val="0070C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66794249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Савон">
  <a:themeElements>
    <a:clrScheme name="Савон">
      <a:dk1>
        <a:sysClr val="windowText" lastClr="000000"/>
      </a:dk1>
      <a:lt1>
        <a:sysClr val="window" lastClr="FFFFFF"/>
      </a:lt1>
      <a:dk2>
        <a:srgbClr val="1485A4"/>
      </a:dk2>
      <a:lt2>
        <a:srgbClr val="E3DED1"/>
      </a:lt2>
      <a:accent1>
        <a:srgbClr val="1CADE4"/>
      </a:accent1>
      <a:accent2>
        <a:srgbClr val="2683C6"/>
      </a:accent2>
      <a:accent3>
        <a:srgbClr val="27CED7"/>
      </a:accent3>
      <a:accent4>
        <a:srgbClr val="42BA97"/>
      </a:accent4>
      <a:accent5>
        <a:srgbClr val="3E8853"/>
      </a:accent5>
      <a:accent6>
        <a:srgbClr val="62A39F"/>
      </a:accent6>
      <a:hlink>
        <a:srgbClr val="F49100"/>
      </a:hlink>
      <a:folHlink>
        <a:srgbClr val="739D9B"/>
      </a:folHlink>
    </a:clrScheme>
    <a:fontScheme name="Савон">
      <a:majorFont>
        <a:latin typeface="Century Gothic" panose="020B05020202020202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Савон">
      <a:fillStyleLst>
        <a:solidFill>
          <a:schemeClr val="phClr"/>
        </a:solidFill>
        <a:gradFill rotWithShape="1">
          <a:gsLst>
            <a:gs pos="0">
              <a:schemeClr val="phClr">
                <a:tint val="60000"/>
                <a:satMod val="105000"/>
                <a:lumMod val="105000"/>
              </a:schemeClr>
            </a:gs>
            <a:gs pos="100000">
              <a:schemeClr val="phClr">
                <a:tint val="65000"/>
                <a:satMod val="100000"/>
                <a:lumMod val="100000"/>
              </a:schemeClr>
            </a:gs>
            <a:gs pos="100000">
              <a:schemeClr val="phClr">
                <a:tint val="70000"/>
                <a:satMod val="100000"/>
                <a:lumMod val="10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0000"/>
                <a:lumMod val="100000"/>
              </a:schemeClr>
            </a:gs>
            <a:gs pos="50000">
              <a:schemeClr val="phClr">
                <a:shade val="99000"/>
                <a:satMod val="105000"/>
                <a:lumMod val="100000"/>
              </a:schemeClr>
            </a:gs>
            <a:gs pos="100000">
              <a:schemeClr val="phClr">
                <a:shade val="98000"/>
                <a:satMod val="105000"/>
                <a:lumMod val="100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12700" dir="5400000" algn="ctr" rotWithShape="0">
              <a:srgbClr val="000000">
                <a:alpha val="63000"/>
              </a:srgbClr>
            </a:outerShdw>
          </a:effectLst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  <a:scene3d>
            <a:camera prst="orthographicFront">
              <a:rot lat="0" lon="0" rev="0"/>
            </a:camera>
            <a:lightRig rig="flat" dir="tl">
              <a:rot lat="0" lon="0" rev="4200000"/>
            </a:lightRig>
          </a:scene3d>
          <a:sp3d prstMaterial="flat">
            <a:bevelT w="50800" h="63500" prst="riblet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shade val="92000"/>
                <a:satMod val="160000"/>
              </a:schemeClr>
            </a:gs>
            <a:gs pos="77000">
              <a:schemeClr val="phClr">
                <a:tint val="100000"/>
                <a:shade val="73000"/>
                <a:satMod val="155000"/>
              </a:schemeClr>
            </a:gs>
            <a:gs pos="100000">
              <a:schemeClr val="phClr">
                <a:tint val="100000"/>
                <a:shade val="67000"/>
                <a:satMod val="145000"/>
              </a:schemeClr>
            </a:gs>
          </a:gsLst>
          <a:lin ang="5400000" scaled="0"/>
        </a:gradFill>
        <a:blipFill rotWithShape="1">
          <a:blip xmlns:r="http://schemas.openxmlformats.org/officeDocument/2006/relationships" r:embed="rId1">
            <a:duotone>
              <a:schemeClr val="phClr">
                <a:tint val="95000"/>
              </a:schemeClr>
              <a:schemeClr val="phClr">
                <a:shade val="92000"/>
                <a:satMod val="115000"/>
              </a:schemeClr>
            </a:duotone>
          </a:blip>
          <a:tile tx="0" ty="0" sx="60000" sy="60000" flip="none" algn="tl"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Savon" id="{1306E473-ED32-493B-A2D0-240A757EDD34}" vid="{C20BADFE-D095-436F-9677-9264042809F0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TM03457510[[fn=Савон]]</Template>
  <TotalTime>6006</TotalTime>
  <Words>351</Words>
  <Application>Microsoft Office PowerPoint</Application>
  <PresentationFormat>Широкоэкранный</PresentationFormat>
  <Paragraphs>49</Paragraphs>
  <Slides>23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5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23</vt:i4>
      </vt:variant>
    </vt:vector>
  </HeadingPairs>
  <TitlesOfParts>
    <vt:vector size="29" baseType="lpstr">
      <vt:lpstr>Calibri</vt:lpstr>
      <vt:lpstr>Century Gothic</vt:lpstr>
      <vt:lpstr>Garamond</vt:lpstr>
      <vt:lpstr>Times New Roman</vt:lpstr>
      <vt:lpstr>YS Text</vt:lpstr>
      <vt:lpstr>Савон</vt:lpstr>
      <vt:lpstr>Как научить ребенка выбирать в условиях дошкольной группы</vt:lpstr>
      <vt:lpstr>Выбор</vt:lpstr>
      <vt:lpstr>А. Г. Асмолов:</vt:lpstr>
      <vt:lpstr>Н. В. Носкова -</vt:lpstr>
      <vt:lpstr>Федеральный Государственный Образовательный Стандарт ДО</vt:lpstr>
      <vt:lpstr>Возрастные особенности к способности делать выбор</vt:lpstr>
      <vt:lpstr>«Требования к условиям реализации основной образовательной программы дошкольного образования»</vt:lpstr>
      <vt:lpstr>Целевые ориентиры на этапе завершения дошкольного образования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«Клубный час» авторская технология  Н.П. Гришаевой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Как научить ребенка выбирать в условиях дошкольной группы</dc:title>
  <dc:creator>Пользователь</dc:creator>
  <cp:lastModifiedBy>Пользователь</cp:lastModifiedBy>
  <cp:revision>12</cp:revision>
  <dcterms:created xsi:type="dcterms:W3CDTF">2024-02-08T07:40:53Z</dcterms:created>
  <dcterms:modified xsi:type="dcterms:W3CDTF">2024-02-12T11:47:26Z</dcterms:modified>
</cp:coreProperties>
</file>